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705" r:id="rId3"/>
    <p:sldMasterId id="2147483722" r:id="rId4"/>
    <p:sldMasterId id="2147483752" r:id="rId5"/>
  </p:sldMasterIdLst>
  <p:sldIdLst>
    <p:sldId id="256" r:id="rId6"/>
    <p:sldId id="258" r:id="rId7"/>
    <p:sldId id="257" r:id="rId8"/>
    <p:sldId id="259" r:id="rId9"/>
    <p:sldId id="261" r:id="rId10"/>
    <p:sldId id="262"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46"/>
  </p:normalViewPr>
  <p:slideViewPr>
    <p:cSldViewPr snapToGrid="0" snapToObjects="1">
      <p:cViewPr varScale="1">
        <p:scale>
          <a:sx n="86" d="100"/>
          <a:sy n="86" d="100"/>
        </p:scale>
        <p:origin x="53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1/5/2020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1/5/2020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7653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9906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9776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8301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5221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5623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12610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855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5152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39874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39167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06477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13546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5477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44589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2306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04536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287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1/5/2020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56837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0730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6414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95472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4984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8065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91759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11447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926898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56220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1/5/2020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19241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299043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4123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07572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51121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0288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47386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35318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9047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669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1/5/2020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2665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78282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6718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048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903018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89630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67361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262680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93589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641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13912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90903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43227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54817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GB"/>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8837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19161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24399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99109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4793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GB"/>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9812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1/5/2020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GB"/>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48A87A34-81AB-432B-8DAE-1953F412C126}" type="datetimeFigureOut">
              <a:rPr lang="en-US" smtClean="0"/>
              <a:pPr/>
              <a:t>1/5/2020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977746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GB"/>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163528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GB"/>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143024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GB"/>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48A87A34-81AB-432B-8DAE-1953F412C126}" type="datetimeFigureOut">
              <a:rPr lang="en-US" smtClean="0"/>
              <a:pPr/>
              <a:t>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618094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97868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5085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1/5/2020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6.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5.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theme" Target="../theme/theme5.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1/5/2020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1/5/2020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13868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1/5/2020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3295328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1/5/2020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2697476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8A87A34-81AB-432B-8DAE-1953F412C126}" type="datetimeFigureOut">
              <a:rPr lang="en-US" smtClean="0"/>
              <a:pPr/>
              <a:t>1/5/2020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69422518"/>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1E0CA1-5834-9640-A066-785CF7FBDF16}"/>
              </a:ext>
            </a:extLst>
          </p:cNvPr>
          <p:cNvSpPr/>
          <p:nvPr/>
        </p:nvSpPr>
        <p:spPr>
          <a:xfrm>
            <a:off x="2719467" y="1093930"/>
            <a:ext cx="6753066" cy="830997"/>
          </a:xfrm>
          <a:prstGeom prst="rect">
            <a:avLst/>
          </a:prstGeom>
          <a:noFill/>
        </p:spPr>
        <p:txBody>
          <a:bodyPr wrap="none" lIns="91440" tIns="45720" rIns="91440" bIns="45720">
            <a:spAutoFit/>
          </a:bodyPr>
          <a:lstStyle/>
          <a:p>
            <a:pPr algn="ctr"/>
            <a:r>
              <a:rPr lang="en-GB" sz="4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Artificial Intelligence</a:t>
            </a:r>
          </a:p>
        </p:txBody>
      </p:sp>
      <p:sp>
        <p:nvSpPr>
          <p:cNvPr id="5" name="Rectangle 4">
            <a:extLst>
              <a:ext uri="{FF2B5EF4-FFF2-40B4-BE49-F238E27FC236}">
                <a16:creationId xmlns:a16="http://schemas.microsoft.com/office/drawing/2014/main" id="{F99A767B-806B-D741-9622-7577647DCCA0}"/>
              </a:ext>
            </a:extLst>
          </p:cNvPr>
          <p:cNvSpPr/>
          <p:nvPr/>
        </p:nvSpPr>
        <p:spPr>
          <a:xfrm>
            <a:off x="1733395" y="2521286"/>
            <a:ext cx="8725209" cy="2015936"/>
          </a:xfrm>
          <a:prstGeom prst="rect">
            <a:avLst/>
          </a:prstGeom>
          <a:noFill/>
        </p:spPr>
        <p:txBody>
          <a:bodyPr wrap="none" lIns="91440" tIns="45720" rIns="91440" bIns="45720">
            <a:spAutoFit/>
          </a:bodyPr>
          <a:lstStyle/>
          <a:p>
            <a:pPr algn="ctr"/>
            <a:r>
              <a:rPr lang="en-GB"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PAC-MAN</a:t>
            </a:r>
          </a:p>
          <a:p>
            <a:pPr algn="ctr"/>
            <a:r>
              <a:rPr lang="en-GB" sz="37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(with Deep Reinforcement Learning)</a:t>
            </a:r>
          </a:p>
        </p:txBody>
      </p:sp>
      <p:sp>
        <p:nvSpPr>
          <p:cNvPr id="2" name="Rectangle 1">
            <a:extLst>
              <a:ext uri="{FF2B5EF4-FFF2-40B4-BE49-F238E27FC236}">
                <a16:creationId xmlns:a16="http://schemas.microsoft.com/office/drawing/2014/main" id="{F1AD2170-610A-4624-8630-2F034818358B}"/>
              </a:ext>
            </a:extLst>
          </p:cNvPr>
          <p:cNvSpPr/>
          <p:nvPr/>
        </p:nvSpPr>
        <p:spPr>
          <a:xfrm>
            <a:off x="6807011" y="5473126"/>
            <a:ext cx="4066178" cy="1015663"/>
          </a:xfrm>
          <a:prstGeom prst="rect">
            <a:avLst/>
          </a:prstGeom>
          <a:noFill/>
        </p:spPr>
        <p:txBody>
          <a:bodyPr wrap="none" lIns="91440" tIns="45720" rIns="91440" bIns="45720">
            <a:spAutoFit/>
          </a:bodyPr>
          <a:lstStyle/>
          <a:p>
            <a:r>
              <a:rPr lang="en-US" sz="2000" b="0" cap="none" spc="0" dirty="0">
                <a:ln w="0"/>
                <a:solidFill>
                  <a:schemeClr val="tx1"/>
                </a:solidFill>
                <a:effectLst>
                  <a:outerShdw blurRad="38100" dist="19050" dir="2700000" algn="tl" rotWithShape="0">
                    <a:schemeClr val="dk1">
                      <a:alpha val="40000"/>
                    </a:schemeClr>
                  </a:outerShdw>
                </a:effectLst>
              </a:rPr>
              <a:t>Mohammad Saif :. 2017UCO1695</a:t>
            </a:r>
          </a:p>
          <a:p>
            <a:r>
              <a:rPr lang="en-US" sz="2000" dirty="0" err="1">
                <a:ln w="0"/>
                <a:effectLst>
                  <a:outerShdw blurRad="38100" dist="19050" dir="2700000" algn="tl" rotWithShape="0">
                    <a:schemeClr val="dk1">
                      <a:alpha val="40000"/>
                    </a:schemeClr>
                  </a:outerShdw>
                </a:effectLst>
              </a:rPr>
              <a:t>Mohd</a:t>
            </a:r>
            <a:r>
              <a:rPr lang="en-US" sz="2000" dirty="0">
                <a:ln w="0"/>
                <a:effectLst>
                  <a:outerShdw blurRad="38100" dist="19050" dir="2700000" algn="tl" rotWithShape="0">
                    <a:schemeClr val="dk1">
                      <a:alpha val="40000"/>
                    </a:schemeClr>
                  </a:outerShdw>
                </a:effectLst>
              </a:rPr>
              <a:t> Farman      :. 2017UCO2526</a:t>
            </a:r>
          </a:p>
          <a:p>
            <a:r>
              <a:rPr lang="en-US" sz="2000" b="0" cap="none" spc="0" dirty="0">
                <a:ln w="0"/>
                <a:solidFill>
                  <a:schemeClr val="tx1"/>
                </a:solidFill>
                <a:effectLst>
                  <a:outerShdw blurRad="38100" dist="19050" dir="2700000" algn="tl" rotWithShape="0">
                    <a:schemeClr val="dk1">
                      <a:alpha val="40000"/>
                    </a:schemeClr>
                  </a:outerShdw>
                </a:effectLst>
              </a:rPr>
              <a:t>Saurabh  Mittal   :. 2017UCO1666</a:t>
            </a:r>
          </a:p>
        </p:txBody>
      </p:sp>
    </p:spTree>
    <p:extLst>
      <p:ext uri="{BB962C8B-B14F-4D97-AF65-F5344CB8AC3E}">
        <p14:creationId xmlns:p14="http://schemas.microsoft.com/office/powerpoint/2010/main" val="2778652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664BF-01C1-B146-A907-D3DB781C66BF}"/>
              </a:ext>
            </a:extLst>
          </p:cNvPr>
          <p:cNvSpPr/>
          <p:nvPr/>
        </p:nvSpPr>
        <p:spPr>
          <a:xfrm>
            <a:off x="3492979" y="335648"/>
            <a:ext cx="5206042" cy="1015663"/>
          </a:xfrm>
          <a:prstGeom prst="rect">
            <a:avLst/>
          </a:prstGeom>
          <a:noFill/>
        </p:spPr>
        <p:txBody>
          <a:bodyPr wrap="none" lIns="91440" tIns="45720" rIns="91440" bIns="45720">
            <a:spAutoFit/>
          </a:bodyPr>
          <a:lstStyle/>
          <a:p>
            <a:pPr algn="ctr"/>
            <a:r>
              <a:rPr lang="en-GB"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About </a:t>
            </a:r>
            <a:r>
              <a:rPr lang="en-GB" sz="60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PacMan</a:t>
            </a:r>
            <a:endParaRPr lang="en-GB"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5" name="TextBox 4">
            <a:extLst>
              <a:ext uri="{FF2B5EF4-FFF2-40B4-BE49-F238E27FC236}">
                <a16:creationId xmlns:a16="http://schemas.microsoft.com/office/drawing/2014/main" id="{FA1F3594-5601-FD41-A97A-E3FDC482B188}"/>
              </a:ext>
            </a:extLst>
          </p:cNvPr>
          <p:cNvSpPr txBox="1"/>
          <p:nvPr/>
        </p:nvSpPr>
        <p:spPr>
          <a:xfrm>
            <a:off x="457200" y="1505594"/>
            <a:ext cx="9523142" cy="5016758"/>
          </a:xfrm>
          <a:prstGeom prst="rect">
            <a:avLst/>
          </a:prstGeom>
          <a:noFill/>
        </p:spPr>
        <p:txBody>
          <a:bodyPr wrap="square" rtlCol="0">
            <a:spAutoFit/>
          </a:bodyPr>
          <a:lstStyle/>
          <a:p>
            <a:pPr algn="just"/>
            <a:r>
              <a:rPr lang="en-US" sz="2000" dirty="0"/>
              <a:t>Pac-Man is an arcade video game that was made by Namco and designed by Toru Iwatani. It was released in 1980, and became very popular in the history of games.</a:t>
            </a:r>
          </a:p>
          <a:p>
            <a:pPr algn="just"/>
            <a:endParaRPr lang="en-US" sz="2000" dirty="0"/>
          </a:p>
          <a:p>
            <a:pPr algn="just"/>
            <a:r>
              <a:rPr lang="en-US" sz="2000" dirty="0"/>
              <a:t>In Pac-Man, the player makes a Pac-Man, a yellow disc, move around a maze. The goal is to eat every golden points while not getting caught by the ghosts/monsters. For extra points, fruits that appear can also be eaten. When Pac-Man eats a white pellet, the ghosts turn blue and can be eaten.</a:t>
            </a:r>
          </a:p>
          <a:p>
            <a:pPr algn="just"/>
            <a:endParaRPr lang="en-US" sz="2000" dirty="0"/>
          </a:p>
          <a:p>
            <a:pPr algn="just"/>
            <a:r>
              <a:rPr lang="en-US" sz="2000" dirty="0"/>
              <a:t>We developed the Pac-Man from the scratch by keeping in mind the original gameplay and its sets of rule in Python Environment using </a:t>
            </a:r>
            <a:r>
              <a:rPr lang="en-US" sz="2000" dirty="0" err="1"/>
              <a:t>PyGame</a:t>
            </a:r>
            <a:r>
              <a:rPr lang="en-US" sz="2000" dirty="0"/>
              <a:t> module. We use simple image editing tools to make the screen layout, </a:t>
            </a:r>
            <a:r>
              <a:rPr lang="en-US" sz="2000" dirty="0" err="1"/>
              <a:t>pac</a:t>
            </a:r>
            <a:r>
              <a:rPr lang="en-US" sz="2000" dirty="0"/>
              <a:t>-man, Ghosts and Golden Points. </a:t>
            </a:r>
          </a:p>
          <a:p>
            <a:pPr algn="just"/>
            <a:endParaRPr lang="en-US" sz="2000" dirty="0"/>
          </a:p>
          <a:p>
            <a:pPr algn="just"/>
            <a:r>
              <a:rPr lang="en-US" sz="2000" dirty="0"/>
              <a:t>We converted into a GYM environment. After that, the </a:t>
            </a:r>
            <a:r>
              <a:rPr lang="en-US" sz="2000" dirty="0" err="1"/>
              <a:t>keras-rl</a:t>
            </a:r>
            <a:r>
              <a:rPr lang="en-US" sz="2000" dirty="0"/>
              <a:t> library is used to make, train and test the model.</a:t>
            </a:r>
          </a:p>
        </p:txBody>
      </p:sp>
    </p:spTree>
    <p:extLst>
      <p:ext uri="{BB962C8B-B14F-4D97-AF65-F5344CB8AC3E}">
        <p14:creationId xmlns:p14="http://schemas.microsoft.com/office/powerpoint/2010/main" val="268518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arn(inVertic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arn(inVertic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barn(inVertical)">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4D4A6-D2D7-2744-A591-DADDA7ADE449}"/>
              </a:ext>
            </a:extLst>
          </p:cNvPr>
          <p:cNvSpPr/>
          <p:nvPr/>
        </p:nvSpPr>
        <p:spPr>
          <a:xfrm>
            <a:off x="3409775" y="112624"/>
            <a:ext cx="4777718" cy="923330"/>
          </a:xfrm>
          <a:prstGeom prst="rect">
            <a:avLst/>
          </a:prstGeom>
          <a:noFill/>
        </p:spPr>
        <p:txBody>
          <a:bodyPr wrap="none" lIns="91440" tIns="45720" rIns="91440" bIns="45720">
            <a:spAutoFit/>
          </a:bodyPr>
          <a:lstStyle/>
          <a:p>
            <a:pPr algn="ctr"/>
            <a:r>
              <a:rPr lang="en-GB" sz="5400" b="1" dirty="0">
                <a:ln w="9525">
                  <a:solidFill>
                    <a:schemeClr val="bg1"/>
                  </a:solidFill>
                  <a:prstDash val="solid"/>
                </a:ln>
                <a:effectLst>
                  <a:outerShdw blurRad="12700" dist="38100" dir="2700000" algn="tl" rotWithShape="0">
                    <a:schemeClr val="bg1">
                      <a:lumMod val="50000"/>
                    </a:schemeClr>
                  </a:outerShdw>
                </a:effectLst>
              </a:rPr>
              <a:t>Pac-Man Layout</a:t>
            </a:r>
            <a:endPar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a:extLst>
              <a:ext uri="{FF2B5EF4-FFF2-40B4-BE49-F238E27FC236}">
                <a16:creationId xmlns:a16="http://schemas.microsoft.com/office/drawing/2014/main" id="{1C6A91A7-E149-2F40-8E22-933F1BB009F4}"/>
              </a:ext>
            </a:extLst>
          </p:cNvPr>
          <p:cNvPicPr>
            <a:picLocks noChangeAspect="1"/>
          </p:cNvPicPr>
          <p:nvPr/>
        </p:nvPicPr>
        <p:blipFill>
          <a:blip r:embed="rId2"/>
          <a:stretch>
            <a:fillRect/>
          </a:stretch>
        </p:blipFill>
        <p:spPr>
          <a:xfrm>
            <a:off x="330309" y="1142444"/>
            <a:ext cx="5468325" cy="5280658"/>
          </a:xfrm>
          <a:prstGeom prst="rect">
            <a:avLst/>
          </a:prstGeom>
        </p:spPr>
      </p:pic>
      <p:pic>
        <p:nvPicPr>
          <p:cNvPr id="6" name="Picture 5">
            <a:extLst>
              <a:ext uri="{FF2B5EF4-FFF2-40B4-BE49-F238E27FC236}">
                <a16:creationId xmlns:a16="http://schemas.microsoft.com/office/drawing/2014/main" id="{3A3134B1-CDDD-9E47-B88B-61664BF34EBD}"/>
              </a:ext>
            </a:extLst>
          </p:cNvPr>
          <p:cNvPicPr>
            <a:picLocks noChangeAspect="1"/>
          </p:cNvPicPr>
          <p:nvPr/>
        </p:nvPicPr>
        <p:blipFill>
          <a:blip r:embed="rId3"/>
          <a:stretch>
            <a:fillRect/>
          </a:stretch>
        </p:blipFill>
        <p:spPr>
          <a:xfrm>
            <a:off x="5977054" y="1789215"/>
            <a:ext cx="6006444" cy="3909058"/>
          </a:xfrm>
          <a:prstGeom prst="rect">
            <a:avLst/>
          </a:prstGeom>
        </p:spPr>
      </p:pic>
    </p:spTree>
    <p:extLst>
      <p:ext uri="{BB962C8B-B14F-4D97-AF65-F5344CB8AC3E}">
        <p14:creationId xmlns:p14="http://schemas.microsoft.com/office/powerpoint/2010/main" val="1658420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C08212-8E19-4A4B-8810-3F5C82A8A5DB}"/>
              </a:ext>
            </a:extLst>
          </p:cNvPr>
          <p:cNvSpPr/>
          <p:nvPr/>
        </p:nvSpPr>
        <p:spPr>
          <a:xfrm>
            <a:off x="683448" y="480612"/>
            <a:ext cx="11293476" cy="923330"/>
          </a:xfrm>
          <a:prstGeom prst="rect">
            <a:avLst/>
          </a:prstGeom>
          <a:noFill/>
        </p:spPr>
        <p:txBody>
          <a:bodyPr wrap="none" lIns="91440" tIns="45720" rIns="91440" bIns="45720">
            <a:spAutoFit/>
          </a:bodyPr>
          <a:lstStyle/>
          <a:p>
            <a:pPr algn="ctr"/>
            <a:r>
              <a:rPr lang="en-GB" sz="5400" dirty="0">
                <a:ln w="0"/>
                <a:effectLst>
                  <a:outerShdw blurRad="38100" dist="19050" dir="2700000" algn="tl" rotWithShape="0">
                    <a:schemeClr val="dk1">
                      <a:alpha val="40000"/>
                    </a:schemeClr>
                  </a:outerShdw>
                </a:effectLst>
              </a:rPr>
              <a:t>AI Techniques used in the project</a:t>
            </a:r>
            <a:endParaRPr lang="en-GB" sz="5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BC5FE8DD-C649-0C44-8BD4-1932D16D327A}"/>
              </a:ext>
            </a:extLst>
          </p:cNvPr>
          <p:cNvSpPr txBox="1"/>
          <p:nvPr/>
        </p:nvSpPr>
        <p:spPr>
          <a:xfrm>
            <a:off x="115230" y="2228671"/>
            <a:ext cx="12076770" cy="4247317"/>
          </a:xfrm>
          <a:prstGeom prst="rect">
            <a:avLst/>
          </a:prstGeom>
          <a:noFill/>
        </p:spPr>
        <p:txBody>
          <a:bodyPr wrap="square" rtlCol="0">
            <a:spAutoFit/>
          </a:bodyPr>
          <a:lstStyle/>
          <a:p>
            <a:r>
              <a:rPr lang="en-IN" b="1" i="1" dirty="0"/>
              <a:t>Reinforcement learning</a:t>
            </a:r>
            <a:r>
              <a:rPr lang="en-IN" b="1" dirty="0"/>
              <a:t> (RL), </a:t>
            </a:r>
            <a:r>
              <a:rPr lang="en-IN" dirty="0"/>
              <a:t>In reinforcement learning, an agent exists within an environment and looks to maximize some kind of reward. It takes an action, which changes the environment and feeds it the reward associated with that change. Then it takes a look at its new state and settles on its next action, repeating the process endlessly or until the environment terminates.</a:t>
            </a:r>
          </a:p>
          <a:p>
            <a:endParaRPr lang="en-IN" dirty="0"/>
          </a:p>
          <a:p>
            <a:r>
              <a:rPr lang="en-IN" b="1" dirty="0"/>
              <a:t>Linear Annealed Policy</a:t>
            </a:r>
            <a:r>
              <a:rPr lang="en-IN" dirty="0"/>
              <a:t> is a technique for reducing a threshold value passed into it, linearly. Combined with Epsilon Greedy Policy, it becomes </a:t>
            </a:r>
            <a:r>
              <a:rPr lang="en-IN" b="1" dirty="0"/>
              <a:t>Linear Annealed Epsilon Greedy Policy</a:t>
            </a:r>
            <a:r>
              <a:rPr lang="en-IN" dirty="0"/>
              <a:t>.</a:t>
            </a:r>
          </a:p>
          <a:p>
            <a:endParaRPr lang="en-IN" dirty="0"/>
          </a:p>
          <a:p>
            <a:r>
              <a:rPr lang="en-IN" dirty="0"/>
              <a:t>A </a:t>
            </a:r>
            <a:r>
              <a:rPr lang="en-IN" b="1" dirty="0"/>
              <a:t>heuristic</a:t>
            </a:r>
            <a:r>
              <a:rPr lang="en-IN" dirty="0"/>
              <a:t> function, also called simply a heuristic, is a function that ranks alternatives in search algorithms at each branching step based on available information to decide which branch to follow. For example, it may approximate the exact solution.</a:t>
            </a:r>
          </a:p>
          <a:p>
            <a:endParaRPr lang="en-IN" dirty="0"/>
          </a:p>
          <a:p>
            <a:r>
              <a:rPr lang="en-IN" b="1" dirty="0"/>
              <a:t>Epsilon-Greedy Policy</a:t>
            </a:r>
            <a:r>
              <a:rPr lang="en-IN" dirty="0"/>
              <a:t> is a way of choosing an action from a set of available actions, by either choosing an action at random with the probability of epsilon, or choosing the best available action with a probability of 1 – epsilon .</a:t>
            </a:r>
          </a:p>
        </p:txBody>
      </p:sp>
    </p:spTree>
    <p:extLst>
      <p:ext uri="{BB962C8B-B14F-4D97-AF65-F5344CB8AC3E}">
        <p14:creationId xmlns:p14="http://schemas.microsoft.com/office/powerpoint/2010/main" val="173099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916744-619D-40B2-BBB2-841A61112BBA}"/>
              </a:ext>
            </a:extLst>
          </p:cNvPr>
          <p:cNvSpPr>
            <a:spLocks noGrp="1"/>
          </p:cNvSpPr>
          <p:nvPr>
            <p:ph type="title"/>
          </p:nvPr>
        </p:nvSpPr>
        <p:spPr/>
        <p:txBody>
          <a:bodyPr/>
          <a:lstStyle/>
          <a:p>
            <a:pPr algn="ctr"/>
            <a:r>
              <a:rPr lang="en-US" dirty="0"/>
              <a:t>Neural network used</a:t>
            </a:r>
          </a:p>
        </p:txBody>
      </p:sp>
      <p:pic>
        <p:nvPicPr>
          <p:cNvPr id="6" name="Picture 5">
            <a:extLst>
              <a:ext uri="{FF2B5EF4-FFF2-40B4-BE49-F238E27FC236}">
                <a16:creationId xmlns:a16="http://schemas.microsoft.com/office/drawing/2014/main" id="{5C28E9C8-896D-4B73-8821-9E60C4721C7B}"/>
              </a:ext>
            </a:extLst>
          </p:cNvPr>
          <p:cNvPicPr>
            <a:picLocks noChangeAspect="1"/>
          </p:cNvPicPr>
          <p:nvPr/>
        </p:nvPicPr>
        <p:blipFill>
          <a:blip r:embed="rId2"/>
          <a:stretch>
            <a:fillRect/>
          </a:stretch>
        </p:blipFill>
        <p:spPr>
          <a:xfrm>
            <a:off x="1664586" y="1739963"/>
            <a:ext cx="8862828" cy="4816257"/>
          </a:xfrm>
          <a:prstGeom prst="rect">
            <a:avLst/>
          </a:prstGeom>
        </p:spPr>
      </p:pic>
    </p:spTree>
    <p:extLst>
      <p:ext uri="{BB962C8B-B14F-4D97-AF65-F5344CB8AC3E}">
        <p14:creationId xmlns:p14="http://schemas.microsoft.com/office/powerpoint/2010/main" val="29936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471740-6A24-4C76-8132-F9D69E3B2530}"/>
              </a:ext>
            </a:extLst>
          </p:cNvPr>
          <p:cNvSpPr>
            <a:spLocks noGrp="1"/>
          </p:cNvSpPr>
          <p:nvPr>
            <p:ph type="title"/>
          </p:nvPr>
        </p:nvSpPr>
        <p:spPr/>
        <p:txBody>
          <a:bodyPr/>
          <a:lstStyle/>
          <a:p>
            <a:pPr algn="ctr"/>
            <a:r>
              <a:rPr lang="en-US" dirty="0"/>
              <a:t>Comparison of Reward System in Policies</a:t>
            </a:r>
          </a:p>
        </p:txBody>
      </p:sp>
      <p:pic>
        <p:nvPicPr>
          <p:cNvPr id="7" name="Content Placeholder 6">
            <a:extLst>
              <a:ext uri="{FF2B5EF4-FFF2-40B4-BE49-F238E27FC236}">
                <a16:creationId xmlns:a16="http://schemas.microsoft.com/office/drawing/2014/main" id="{8BF08161-7C69-45D2-A794-FB1BDEA1A866}"/>
              </a:ext>
            </a:extLst>
          </p:cNvPr>
          <p:cNvPicPr>
            <a:picLocks noGrp="1" noChangeAspect="1"/>
          </p:cNvPicPr>
          <p:nvPr>
            <p:ph sz="half" idx="1"/>
          </p:nvPr>
        </p:nvPicPr>
        <p:blipFill>
          <a:blip r:embed="rId2"/>
          <a:stretch>
            <a:fillRect/>
          </a:stretch>
        </p:blipFill>
        <p:spPr>
          <a:xfrm>
            <a:off x="809999" y="1624459"/>
            <a:ext cx="10704339" cy="5141363"/>
          </a:xfrm>
        </p:spPr>
      </p:pic>
    </p:spTree>
    <p:extLst>
      <p:ext uri="{BB962C8B-B14F-4D97-AF65-F5344CB8AC3E}">
        <p14:creationId xmlns:p14="http://schemas.microsoft.com/office/powerpoint/2010/main" val="4235249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dia.io_Video_001.mp4" descr="media.io_Video_001.mp4">
            <a:hlinkClick r:id="" action="ppaction://media"/>
            <a:extLst>
              <a:ext uri="{FF2B5EF4-FFF2-40B4-BE49-F238E27FC236}">
                <a16:creationId xmlns:a16="http://schemas.microsoft.com/office/drawing/2014/main" id="{9AB8412C-B712-1544-8BC3-1CA951301F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7647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{6FBB5E6C-D083-EC4E-8F65-25BB4D2438AA}tf10001120</Template>
  <TotalTime>256</TotalTime>
  <Words>393</Words>
  <Application>Microsoft Office PowerPoint</Application>
  <PresentationFormat>Widescreen</PresentationFormat>
  <Paragraphs>25</Paragraphs>
  <Slides>7</Slides>
  <Notes>0</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7</vt:i4>
      </vt:variant>
    </vt:vector>
  </HeadingPairs>
  <TitlesOfParts>
    <vt:vector size="22" baseType="lpstr">
      <vt:lpstr>Arial</vt:lpstr>
      <vt:lpstr>Calibri Light</vt:lpstr>
      <vt:lpstr>Century Gothic</vt:lpstr>
      <vt:lpstr>Garamond</vt:lpstr>
      <vt:lpstr>Rockwell</vt:lpstr>
      <vt:lpstr>Trebuchet MS</vt:lpstr>
      <vt:lpstr>Tw Cen MT</vt:lpstr>
      <vt:lpstr>Wingdings</vt:lpstr>
      <vt:lpstr>Wingdings 2</vt:lpstr>
      <vt:lpstr>Wingdings 3</vt:lpstr>
      <vt:lpstr>Atlas</vt:lpstr>
      <vt:lpstr>Circuit</vt:lpstr>
      <vt:lpstr>Facet</vt:lpstr>
      <vt:lpstr>Organic</vt:lpstr>
      <vt:lpstr>Quotable</vt:lpstr>
      <vt:lpstr>PowerPoint Presentation</vt:lpstr>
      <vt:lpstr>PowerPoint Presentation</vt:lpstr>
      <vt:lpstr>PowerPoint Presentation</vt:lpstr>
      <vt:lpstr>PowerPoint Presentation</vt:lpstr>
      <vt:lpstr>Neural network used</vt:lpstr>
      <vt:lpstr>Comparison of Reward System in Policies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Mohammad Saif J.</cp:lastModifiedBy>
  <cp:revision>13</cp:revision>
  <dcterms:created xsi:type="dcterms:W3CDTF">2020-01-04T17:51:31Z</dcterms:created>
  <dcterms:modified xsi:type="dcterms:W3CDTF">2020-01-05T09:27:21Z</dcterms:modified>
</cp:coreProperties>
</file>